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33CA1E9-3996-4EB4-8760-0E7DFB92D9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7568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3BBC550D-A65A-416E-B73E-C8359AF0CD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7393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90C2A0-8BA6-421E-AAF2-3EBF44E37168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0E7AAB-D86F-4E8C-B759-A5F855338688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213F8-59E0-4FB9-A39F-723FF1FE8B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6913A-D26C-4C61-A42E-8B391310BC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D26F8-1935-443F-9EC2-DE0778612C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8FA62-ED04-430B-A5F8-755A3FF554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B29A1-FEBE-4BAB-834F-AFCD8C9C91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79FE4-74D0-4593-B4E0-9D9F8518ED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5280-12E9-4FC1-BFF9-E477B5EBFE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EADC5-FE2B-4F52-877A-72E3DD123A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296A7-CBD6-4C5B-B3E2-41FFEC5395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43ECB-341C-4B76-BA14-487DA5B6B0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78682-09B3-4E57-A2F6-F673B81DD0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086F751-4602-4B16-807A-6A00E709E6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3141" y="2439719"/>
            <a:ext cx="8237538" cy="2286000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en-US" altLang="ja-JP" sz="3200" dirty="0"/>
              <a:t>The 27th Annual Scientific Meeting of the Japanese Heart Failure</a:t>
            </a:r>
            <a:r>
              <a:rPr lang="en-US" altLang="ja-JP" sz="2000" dirty="0"/>
              <a:t> </a:t>
            </a:r>
            <a:r>
              <a:rPr lang="en-US" altLang="ja-JP" sz="3200" dirty="0"/>
              <a:t>Society</a:t>
            </a:r>
            <a:br>
              <a:rPr lang="en-US" altLang="ja-JP" sz="4800" b="1" dirty="0">
                <a:latin typeface="Arial" charset="0"/>
              </a:rPr>
            </a:br>
            <a:br>
              <a:rPr lang="en-US" altLang="ja-JP" sz="800" b="1" dirty="0">
                <a:latin typeface="Arial" charset="0"/>
              </a:rPr>
            </a:br>
            <a:r>
              <a:rPr lang="en-US" altLang="ja-JP" sz="3200" dirty="0"/>
              <a:t>COI Disclosure</a:t>
            </a:r>
            <a:br>
              <a:rPr lang="en-US" altLang="ja-JP" sz="4000" b="1" dirty="0">
                <a:latin typeface="Arial" charset="0"/>
              </a:rPr>
            </a:br>
            <a:r>
              <a:rPr lang="en-US" altLang="ja-JP" sz="2400" i="1" dirty="0"/>
              <a:t> Name of First Author :</a:t>
            </a:r>
            <a:endParaRPr lang="en-US" altLang="ja-JP" sz="2400" b="1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2028885" y="4852731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charset="0"/>
              </a:rPr>
              <a:t>　</a:t>
            </a:r>
            <a:r>
              <a:rPr lang="en-US" altLang="ja-JP" sz="2800" b="1" dirty="0"/>
              <a:t>The authors have no financial conflicts of interest to disclose concerning the presentation.</a:t>
            </a:r>
            <a:endParaRPr lang="ja-JP" altLang="en-US" sz="2800" b="1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1671250" y="242369"/>
            <a:ext cx="894348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Please use the sample slide format to disclose COI status.</a:t>
            </a:r>
            <a:endParaRPr lang="ja-JP" altLang="en-US" b="1" dirty="0"/>
          </a:p>
          <a:p>
            <a:r>
              <a:rPr lang="en-US" altLang="ja-JP" b="1" dirty="0"/>
              <a:t>Use Form 2-A when there are </a:t>
            </a:r>
            <a:r>
              <a:rPr lang="en-US" altLang="ja-JP" b="1" dirty="0">
                <a:solidFill>
                  <a:srgbClr val="FF0000"/>
                </a:solidFill>
              </a:rPr>
              <a:t>no conflicts of interest to disclose</a:t>
            </a:r>
            <a:r>
              <a:rPr lang="en-US" altLang="ja-JP" b="1" dirty="0"/>
              <a:t>.</a:t>
            </a:r>
          </a:p>
          <a:p>
            <a:r>
              <a:rPr lang="en-US" altLang="ja-JP" sz="2000" b="1" dirty="0"/>
              <a:t>※ Oral /Poster</a:t>
            </a:r>
            <a:r>
              <a:rPr lang="ja-JP" altLang="en-US" sz="2000" b="1" dirty="0"/>
              <a:t> </a:t>
            </a:r>
            <a:r>
              <a:rPr lang="en-US" altLang="ja-JP" sz="2000" b="1" dirty="0"/>
              <a:t>presentation</a:t>
            </a:r>
            <a:r>
              <a:rPr lang="ja-JP" altLang="en-US" sz="2000" b="1" dirty="0"/>
              <a:t> </a:t>
            </a:r>
            <a:r>
              <a:rPr lang="en-US" altLang="ja-JP" sz="2000" b="1" dirty="0"/>
              <a:t>: COI status should be placed after the title slide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4449" y="3315036"/>
            <a:ext cx="1012841" cy="1020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正方形/長方形 7"/>
          <p:cNvSpPr/>
          <p:nvPr/>
        </p:nvSpPr>
        <p:spPr>
          <a:xfrm>
            <a:off x="1792060" y="2219418"/>
            <a:ext cx="8619893" cy="44654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正方形/長方形 3"/>
          <p:cNvSpPr>
            <a:spLocks noChangeArrowheads="1"/>
          </p:cNvSpPr>
          <p:nvPr/>
        </p:nvSpPr>
        <p:spPr bwMode="auto">
          <a:xfrm>
            <a:off x="1661759" y="1753302"/>
            <a:ext cx="8943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【Form 2-A】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41514" y="4366000"/>
            <a:ext cx="8358187" cy="3098800"/>
          </a:xfrm>
        </p:spPr>
        <p:txBody>
          <a:bodyPr/>
          <a:lstStyle/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200" b="1" dirty="0"/>
              <a:t>　</a:t>
            </a:r>
            <a:r>
              <a:rPr lang="en-US" altLang="ja-JP" sz="1800" b="1" dirty="0"/>
              <a:t>Give the name of commercial entity involved.</a:t>
            </a:r>
            <a:endParaRPr lang="ja-JP" altLang="en-US" sz="1800" b="1" dirty="0"/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000" b="1" dirty="0">
                <a:latin typeface="Arial" charset="0"/>
              </a:rPr>
              <a:t>　</a:t>
            </a:r>
            <a:r>
              <a:rPr lang="ja-JP" altLang="en-US" sz="1600" b="1" dirty="0">
                <a:latin typeface="Arial" charset="0"/>
              </a:rPr>
              <a:t>  ①</a:t>
            </a:r>
            <a:r>
              <a:rPr lang="en-US" altLang="ja-JP" sz="1600" b="1" dirty="0"/>
              <a:t>Consultation fees:</a:t>
            </a:r>
            <a:r>
              <a:rPr lang="ja-JP" altLang="en-US" sz="1600" b="1" dirty="0"/>
              <a:t>　　　　　　　</a:t>
            </a:r>
            <a:r>
              <a:rPr lang="en-US" altLang="ja-JP" sz="1600" b="1" dirty="0"/>
              <a:t>none</a:t>
            </a:r>
            <a:r>
              <a:rPr lang="ja-JP" altLang="en-US" sz="1600" b="1" dirty="0"/>
              <a:t>　　　　　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1600" b="1" dirty="0">
                <a:latin typeface="Arial" charset="0"/>
              </a:rPr>
              <a:t>　　②</a:t>
            </a:r>
            <a:r>
              <a:rPr lang="en-US" altLang="ja-JP" sz="1600" b="1" dirty="0"/>
              <a:t>stock ownership/profit:</a:t>
            </a:r>
            <a:r>
              <a:rPr lang="ja-JP" altLang="en-US" sz="1600" b="1" dirty="0"/>
              <a:t>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③</a:t>
            </a:r>
            <a:r>
              <a:rPr lang="en-US" altLang="ja-JP" sz="1600" b="1" dirty="0"/>
              <a:t>patent fees:</a:t>
            </a:r>
            <a:r>
              <a:rPr lang="ja-JP" altLang="en-US" sz="1600" b="1" dirty="0"/>
              <a:t>　　　　　　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④</a:t>
            </a:r>
            <a:r>
              <a:rPr lang="en-US" altLang="ja-JP" sz="1600" b="1" dirty="0"/>
              <a:t>remuneration for lecture:</a:t>
            </a:r>
            <a:r>
              <a:rPr lang="ja-JP" altLang="en-US" sz="1600" b="1" dirty="0"/>
              <a:t>　　　　　　　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⑤</a:t>
            </a:r>
            <a:r>
              <a:rPr lang="en-US" altLang="ja-JP" sz="1600" b="1" dirty="0"/>
              <a:t>manuscript fees:</a:t>
            </a:r>
            <a:r>
              <a:rPr lang="ja-JP" altLang="en-US" sz="1600" b="1" dirty="0"/>
              <a:t>　　　○○</a:t>
            </a:r>
            <a:r>
              <a:rPr lang="en-US" altLang="ja-JP" sz="1600" b="1" dirty="0"/>
              <a:t>pharmaceutical company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600" b="1" dirty="0">
                <a:latin typeface="Arial" charset="0"/>
              </a:rPr>
              <a:t>　　⑥</a:t>
            </a:r>
            <a:r>
              <a:rPr lang="en-US" altLang="ja-JP" sz="1600" b="1" dirty="0"/>
              <a:t>trust research/joint research funds:</a:t>
            </a:r>
            <a:r>
              <a:rPr lang="ja-JP" altLang="en-US" sz="1600" b="1" dirty="0"/>
              <a:t>　　　○○</a:t>
            </a:r>
            <a:r>
              <a:rPr lang="en-US" altLang="ja-JP" sz="1600" b="1" dirty="0"/>
              <a:t>pharmaceutical company</a:t>
            </a:r>
            <a:endParaRPr lang="ja-JP" altLang="en-US" sz="1600" b="1" dirty="0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⑦</a:t>
            </a:r>
            <a:r>
              <a:rPr lang="en-US" altLang="ja-JP" sz="1600" b="1" dirty="0"/>
              <a:t>scholarship fund:</a:t>
            </a:r>
            <a:r>
              <a:rPr lang="ja-JP" altLang="en-US" sz="1600" b="1" dirty="0"/>
              <a:t>　○○</a:t>
            </a:r>
            <a:r>
              <a:rPr lang="en-US" altLang="ja-JP" sz="1600" b="1" dirty="0"/>
              <a:t>pharmaceutical company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600" b="1" dirty="0">
                <a:latin typeface="Arial" charset="0"/>
              </a:rPr>
              <a:t>　　⑧</a:t>
            </a:r>
            <a:r>
              <a:rPr lang="en-US" altLang="ja-JP" sz="1600" b="1" dirty="0"/>
              <a:t>Affiliation with Endowed Department:</a:t>
            </a:r>
            <a:r>
              <a:rPr lang="ja-JP" altLang="en-US" sz="1600" b="1" dirty="0"/>
              <a:t>　　</a:t>
            </a:r>
            <a:r>
              <a:rPr lang="en-US" altLang="ja-JP" sz="1600" b="1" dirty="0"/>
              <a:t>yes</a:t>
            </a:r>
            <a:r>
              <a:rPr lang="ja-JP" altLang="en-US" sz="1600" b="1" dirty="0"/>
              <a:t>（○○</a:t>
            </a:r>
            <a:r>
              <a:rPr lang="en-US" altLang="ja-JP" sz="1600" b="1" dirty="0"/>
              <a:t>pharmaceuticals</a:t>
            </a:r>
            <a:r>
              <a:rPr lang="ja-JP" altLang="en-US" sz="1600" b="1" dirty="0"/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⑨</a:t>
            </a:r>
            <a:r>
              <a:rPr lang="en-US" altLang="ja-JP" sz="1600" b="1" dirty="0"/>
              <a:t>Other remuneration such as gifts:</a:t>
            </a:r>
            <a:r>
              <a:rPr lang="ja-JP" altLang="en-US" sz="1600" b="1" dirty="0"/>
              <a:t>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sz="1900" b="1" dirty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351419" y="4673908"/>
            <a:ext cx="3916363" cy="5639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rgbClr val="FF0000"/>
                </a:solidFill>
              </a:rPr>
              <a:t>If “yes”, give the name of company/organization. There is no need to disclose the amount.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983141" y="2352592"/>
            <a:ext cx="8237538" cy="1840446"/>
          </a:xfrm>
          <a:prstGeom prst="rect">
            <a:avLst/>
          </a:prstGeom>
          <a:solidFill>
            <a:schemeClr val="bg1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ja-JP" sz="2800" dirty="0">
                <a:latin typeface="+mj-lt"/>
                <a:ea typeface="+mj-ea"/>
                <a:cs typeface="+mj-cs"/>
              </a:rPr>
              <a:t>The 27th Annual Scientific Meeting of the</a:t>
            </a:r>
          </a:p>
          <a:p>
            <a:pPr algn="ctr">
              <a:defRPr/>
            </a:pPr>
            <a:r>
              <a:rPr lang="en-US" altLang="ja-JP" sz="2800" dirty="0">
                <a:latin typeface="+mj-lt"/>
                <a:ea typeface="+mj-ea"/>
                <a:cs typeface="+mj-cs"/>
              </a:rPr>
              <a:t>Japanese Heart Failure</a:t>
            </a:r>
            <a:r>
              <a:rPr lang="en-US" altLang="ja-JP" sz="1800" dirty="0">
                <a:latin typeface="+mj-lt"/>
                <a:ea typeface="+mj-ea"/>
                <a:cs typeface="+mj-cs"/>
              </a:rPr>
              <a:t> </a:t>
            </a:r>
            <a:r>
              <a:rPr lang="en-US" altLang="ja-JP" sz="2800" dirty="0">
                <a:latin typeface="+mj-lt"/>
                <a:ea typeface="+mj-ea"/>
                <a:cs typeface="+mj-cs"/>
              </a:rPr>
              <a:t>Society</a:t>
            </a:r>
            <a:br>
              <a:rPr lang="en-US" altLang="ja-JP" sz="4400" b="1" dirty="0">
                <a:latin typeface="Arial" charset="0"/>
                <a:ea typeface="+mj-ea"/>
                <a:cs typeface="+mj-cs"/>
              </a:rPr>
            </a:br>
            <a:br>
              <a:rPr lang="en-US" altLang="ja-JP" sz="700" b="1" dirty="0">
                <a:latin typeface="Arial" charset="0"/>
                <a:ea typeface="+mj-ea"/>
                <a:cs typeface="+mj-cs"/>
              </a:rPr>
            </a:br>
            <a:r>
              <a:rPr lang="en-US" altLang="ja-JP" sz="2800" dirty="0">
                <a:latin typeface="+mj-lt"/>
                <a:ea typeface="+mj-ea"/>
                <a:cs typeface="+mj-cs"/>
              </a:rPr>
              <a:t>COI Disclosure</a:t>
            </a:r>
            <a:br>
              <a:rPr lang="en-US" altLang="ja-JP" sz="3600" b="1" dirty="0">
                <a:latin typeface="Arial" charset="0"/>
                <a:ea typeface="+mj-ea"/>
                <a:cs typeface="+mj-cs"/>
              </a:rPr>
            </a:br>
            <a:r>
              <a:rPr lang="en-US" altLang="ja-JP" sz="2000" i="1" dirty="0">
                <a:latin typeface="+mj-lt"/>
                <a:ea typeface="+mj-ea"/>
                <a:cs typeface="+mj-cs"/>
              </a:rPr>
              <a:t> Name of First Author :</a:t>
            </a:r>
            <a:endParaRPr lang="en-US" altLang="ja-JP" sz="2000" b="1" i="1" dirty="0">
              <a:latin typeface="+mj-lt"/>
              <a:ea typeface="+mj-ea"/>
              <a:cs typeface="+mj-cs"/>
            </a:endParaRPr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22204" y="2942154"/>
            <a:ext cx="1012841" cy="1020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正方形/長方形 11"/>
          <p:cNvSpPr/>
          <p:nvPr/>
        </p:nvSpPr>
        <p:spPr>
          <a:xfrm>
            <a:off x="1792060" y="2210541"/>
            <a:ext cx="8619893" cy="44743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正方形/長方形 3"/>
          <p:cNvSpPr>
            <a:spLocks noChangeArrowheads="1"/>
          </p:cNvSpPr>
          <p:nvPr/>
        </p:nvSpPr>
        <p:spPr bwMode="auto">
          <a:xfrm>
            <a:off x="1662372" y="242369"/>
            <a:ext cx="894348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Please use the sample slide format to disclose COI status.</a:t>
            </a:r>
            <a:endParaRPr lang="ja-JP" altLang="en-US" b="1" dirty="0"/>
          </a:p>
          <a:p>
            <a:r>
              <a:rPr lang="en-US" altLang="ja-JP" b="1" dirty="0"/>
              <a:t>Use Form 2-B when there are</a:t>
            </a:r>
            <a:r>
              <a:rPr lang="en-US" altLang="ja-JP" b="1" dirty="0">
                <a:solidFill>
                  <a:srgbClr val="FF0000"/>
                </a:solidFill>
              </a:rPr>
              <a:t> conflicts of interest to disclose</a:t>
            </a:r>
            <a:r>
              <a:rPr lang="en-US" altLang="ja-JP" b="1" dirty="0"/>
              <a:t>.</a:t>
            </a:r>
          </a:p>
          <a:p>
            <a:r>
              <a:rPr lang="en-US" altLang="ja-JP" sz="2000" b="1" dirty="0"/>
              <a:t>※ Oral /Poster presentation</a:t>
            </a:r>
            <a:r>
              <a:rPr lang="ja-JP" altLang="en-US" sz="2000" b="1" dirty="0"/>
              <a:t> </a:t>
            </a:r>
            <a:r>
              <a:rPr lang="en-US" altLang="ja-JP" sz="2000" b="1" dirty="0"/>
              <a:t>: COI status should be placed after the title slide</a:t>
            </a:r>
            <a:endParaRPr lang="en-US" altLang="ja-JP" b="1" dirty="0"/>
          </a:p>
        </p:txBody>
      </p:sp>
      <p:sp>
        <p:nvSpPr>
          <p:cNvPr id="14" name="正方形/長方形 3"/>
          <p:cNvSpPr>
            <a:spLocks noChangeArrowheads="1"/>
          </p:cNvSpPr>
          <p:nvPr/>
        </p:nvSpPr>
        <p:spPr bwMode="auto">
          <a:xfrm>
            <a:off x="1670637" y="1726668"/>
            <a:ext cx="8943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【Form 2-B】</a:t>
            </a:r>
            <a:endParaRPr lang="ja-JP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623</TotalTime>
  <Words>307</Words>
  <Application>Microsoft Office PowerPoint</Application>
  <PresentationFormat>ワイド画面</PresentationFormat>
  <Paragraphs>26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Office テーマ</vt:lpstr>
      <vt:lpstr>The 27th Annual Scientific Meeting of the Japanese Heart Failure Society  COI Disclosure  Name of First Author :</vt:lpstr>
      <vt:lpstr>PowerPoint プレゼンテーション</vt:lpstr>
    </vt:vector>
  </TitlesOfParts>
  <Company>第17回日本心不全学会学術集会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第17回日本心不全学会学術集会</dc:creator>
  <cp:lastModifiedBy>櫻井 裕子</cp:lastModifiedBy>
  <cp:revision>120</cp:revision>
  <dcterms:created xsi:type="dcterms:W3CDTF">2000-09-04T17:39:07Z</dcterms:created>
  <dcterms:modified xsi:type="dcterms:W3CDTF">2023-03-24T08:36:40Z</dcterms:modified>
</cp:coreProperties>
</file>